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jpeg" ContentType="image/jpeg"/>
  <Override PartName="/ppt/media/image11.jpeg" ContentType="image/jpeg"/>
  <Override PartName="/ppt/media/image12.jpeg" ContentType="image/jpeg"/>
  <Override PartName="/ppt/media/image13.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24"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5"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2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8"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0"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32"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3"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4"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5"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6"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7"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1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05"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07"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0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1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16"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7"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8"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20"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2"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 name="Freeform 14"/>
              <p:cNvSpPr/>
              <p:nvPr/>
            </p:nvSpPr>
            <p:spPr>
              <a:xfrm>
                <a:off x="-4680" y="9360"/>
                <a:ext cx="360" cy="360"/>
              </a:xfrm>
              <a:custGeom>
                <a:avLst/>
                <a:gdLst/>
                <a:ahLst/>
                <a:rect l="0" t="0" r="r" b="b"/>
                <a:pathLst>
                  <a:path w="1" h="1">
                    <a:moveTo>
                      <a:pt x="0" y="0"/>
                    </a:moveTo>
                    <a:lnTo>
                      <a:pt x="0" y="0"/>
                    </a:lnTo>
                  </a:path>
                </a:pathLst>
              </a:custGeom>
              <a:ln w="15">
                <a:solidFill>
                  <a:srgbClr val="ffffff"/>
                </a:solidFill>
              </a:ln>
            </p:spPr>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9" name="CustomShape 19"/>
              <p:cNvSpPr/>
              <p:nvPr/>
            </p:nvSpPr>
            <p:spPr>
              <a:xfrm>
                <a:off x="13320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0" name="CustomShape 40"/>
              <p:cNvSpPr/>
              <p:nvPr/>
            </p:nvSpPr>
            <p:spPr>
              <a:xfrm>
                <a:off x="11939760" y="6595920"/>
                <a:ext cx="23400" cy="25200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91760" cy="6857640"/>
          </a:xfrm>
          <a:prstGeom prst="rect">
            <a:avLst/>
          </a:prstGeom>
          <a:ln w="0">
            <a:noFill/>
          </a:ln>
        </p:spPr>
      </p:pic>
      <p:grpSp>
        <p:nvGrpSpPr>
          <p:cNvPr id="42" name="Group 41"/>
          <p:cNvGrpSpPr/>
          <p:nvPr/>
        </p:nvGrpSpPr>
        <p:grpSpPr>
          <a:xfrm>
            <a:off x="0" y="0"/>
            <a:ext cx="2304720" cy="6857640"/>
            <a:chOff x="0" y="0"/>
            <a:chExt cx="2304720" cy="6857640"/>
          </a:xfrm>
        </p:grpSpPr>
        <p:sp>
          <p:nvSpPr>
            <p:cNvPr id="43" name="CustomShape 42"/>
            <p:cNvSpPr/>
            <p:nvPr/>
          </p:nvSpPr>
          <p:spPr>
            <a:xfrm>
              <a:off x="120960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4"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5"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6" name="CustomShape 45"/>
            <p:cNvSpPr/>
            <p:nvPr/>
          </p:nvSpPr>
          <p:spPr>
            <a:xfrm>
              <a:off x="414360" y="9360"/>
              <a:ext cx="28080" cy="44812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7"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8"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9"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0"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1"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2"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3"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4"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5"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6"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7"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8"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9"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0"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1"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2"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3"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4"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5"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6"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7"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8"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9"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0"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1" name="CustomShape 70"/>
            <p:cNvSpPr/>
            <p:nvPr/>
          </p:nvSpPr>
          <p:spPr>
            <a:xfrm>
              <a:off x="642960" y="6610320"/>
              <a:ext cx="23400" cy="24264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72"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3"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4"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5"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6"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7"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8"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9"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0"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1"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2"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3" name="CustomShape 82"/>
            <p:cNvSpPr/>
            <p:nvPr/>
          </p:nvSpPr>
          <p:spPr>
            <a:xfrm>
              <a:off x="122868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84"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5"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6"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7"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8"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9"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0"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1"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2"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3"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4"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5"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6"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sp>
        <p:nvSpPr>
          <p:cNvPr id="97"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tr-TR" sz="4800" spc="-1" strike="noStrike" cap="all">
                <a:solidFill>
                  <a:srgbClr val="ffffff"/>
                </a:solidFill>
                <a:latin typeface="Tw Cen MT"/>
              </a:rPr>
              <a:t>Asıl başlık stili için tıklatın</a:t>
            </a:r>
            <a:endParaRPr b="0" lang="en-US" sz="4800" spc="-1" strike="noStrike">
              <a:solidFill>
                <a:srgbClr val="ffffff"/>
              </a:solidFill>
              <a:latin typeface="Tw Cen MT"/>
            </a:endParaRPr>
          </a:p>
        </p:txBody>
      </p:sp>
      <p:sp>
        <p:nvSpPr>
          <p:cNvPr id="98" name="PlaceHolder 97"/>
          <p:cNvSpPr>
            <a:spLocks noGrp="1"/>
          </p:cNvSpPr>
          <p:nvPr>
            <p:ph type="dt"/>
          </p:nvPr>
        </p:nvSpPr>
        <p:spPr>
          <a:xfrm>
            <a:off x="7077600" y="5410080"/>
            <a:ext cx="2742840" cy="364680"/>
          </a:xfrm>
          <a:prstGeom prst="rect">
            <a:avLst/>
          </a:prstGeom>
        </p:spPr>
        <p:txBody>
          <a:bodyPr anchor="ctr">
            <a:noAutofit/>
          </a:bodyPr>
          <a:p>
            <a:pPr algn="r">
              <a:lnSpc>
                <a:spcPct val="100000"/>
              </a:lnSpc>
            </a:pPr>
            <a:fld id="{5FD90F9F-1BB8-4A02-A937-354E66108F76}" type="datetime">
              <a:rPr b="0" lang="tr-TR" sz="1050" spc="-1" strike="noStrike">
                <a:solidFill>
                  <a:srgbClr val="ffffff"/>
                </a:solidFill>
                <a:latin typeface="Tw Cen MT"/>
              </a:rPr>
              <a:t>12.12.22</a:t>
            </a:fld>
            <a:endParaRPr b="0" lang="tr-TR" sz="1050" spc="-1" strike="noStrike">
              <a:latin typeface="Times New Roman"/>
            </a:endParaRPr>
          </a:p>
        </p:txBody>
      </p:sp>
      <p:sp>
        <p:nvSpPr>
          <p:cNvPr id="99" name="PlaceHolder 98"/>
          <p:cNvSpPr>
            <a:spLocks noGrp="1"/>
          </p:cNvSpPr>
          <p:nvPr>
            <p:ph type="ftr"/>
          </p:nvPr>
        </p:nvSpPr>
        <p:spPr>
          <a:xfrm>
            <a:off x="1876320" y="5410080"/>
            <a:ext cx="5124600" cy="364680"/>
          </a:xfrm>
          <a:prstGeom prst="rect">
            <a:avLst/>
          </a:prstGeom>
        </p:spPr>
        <p:txBody>
          <a:bodyPr anchor="ctr">
            <a:noAutofit/>
          </a:bodyPr>
          <a:p>
            <a:endParaRPr b="0" lang="tr-TR" sz="2400" spc="-1" strike="noStrike">
              <a:latin typeface="Times New Roman"/>
            </a:endParaRPr>
          </a:p>
        </p:txBody>
      </p:sp>
      <p:sp>
        <p:nvSpPr>
          <p:cNvPr id="100" name="PlaceHolder 99"/>
          <p:cNvSpPr>
            <a:spLocks noGrp="1"/>
          </p:cNvSpPr>
          <p:nvPr>
            <p:ph type="sldNum"/>
          </p:nvPr>
        </p:nvSpPr>
        <p:spPr>
          <a:xfrm>
            <a:off x="9896760" y="5410080"/>
            <a:ext cx="770760" cy="364680"/>
          </a:xfrm>
          <a:prstGeom prst="rect">
            <a:avLst/>
          </a:prstGeom>
        </p:spPr>
        <p:txBody>
          <a:bodyPr anchor="ctr">
            <a:noAutofit/>
          </a:bodyPr>
          <a:p>
            <a:pPr algn="r">
              <a:lnSpc>
                <a:spcPct val="100000"/>
              </a:lnSpc>
            </a:pPr>
            <a:fld id="{F440FB1D-9656-4076-9D83-D118B30B17FB}" type="slidenum">
              <a:rPr b="0" lang="tr-TR" sz="1050" spc="-1" strike="noStrike">
                <a:solidFill>
                  <a:srgbClr val="ffffff"/>
                </a:solidFill>
                <a:latin typeface="Tw Cen MT"/>
              </a:rPr>
              <a:t>&lt;number&gt;</a:t>
            </a:fld>
            <a:endParaRPr b="0" lang="tr-TR" sz="1050" spc="-1" strike="noStrike">
              <a:latin typeface="Times New Roman"/>
            </a:endParaRPr>
          </a:p>
        </p:txBody>
      </p:sp>
      <p:sp>
        <p:nvSpPr>
          <p:cNvPr id="101"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Tw Cen MT"/>
              </a:rPr>
              <a:t>Anahat metninin biçimini düzenlemek için tıklayın</a:t>
            </a:r>
            <a:endParaRPr b="0" lang="en-US" sz="2400" spc="-1" strike="noStrike">
              <a:solidFill>
                <a:srgbClr val="ffffff"/>
              </a:solidFill>
              <a:latin typeface="Tw Cen MT"/>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Tw Cen MT"/>
              </a:rPr>
              <a:t>İkinci Anahat Düzeyi</a:t>
            </a:r>
            <a:endParaRPr b="0" lang="en-US" sz="1800" spc="-1" strike="noStrike">
              <a:solidFill>
                <a:srgbClr val="ffffff"/>
              </a:solidFill>
              <a:latin typeface="Tw Cen MT"/>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Tw Cen MT"/>
              </a:rPr>
              <a:t>Üçüncü Anahat Düzeyi</a:t>
            </a:r>
            <a:endParaRPr b="0" lang="en-US" sz="1600" spc="-1" strike="noStrike">
              <a:solidFill>
                <a:srgbClr val="ffffff"/>
              </a:solidFill>
              <a:latin typeface="Tw Cen MT"/>
            </a:endParaRPr>
          </a:p>
          <a:p>
            <a:pPr lvl="3" marL="1728000" indent="-216000">
              <a:spcBef>
                <a:spcPts val="567"/>
              </a:spcBef>
              <a:buClr>
                <a:srgbClr val="ffffff"/>
              </a:buClr>
              <a:buSzPct val="75000"/>
              <a:buFont typeface="Symbol" charset="2"/>
              <a:buChar char=""/>
            </a:pPr>
            <a:r>
              <a:rPr b="0" lang="en-US" sz="1600" spc="-1" strike="noStrike">
                <a:solidFill>
                  <a:srgbClr val="ffffff"/>
                </a:solidFill>
                <a:latin typeface="Tw Cen MT"/>
              </a:rPr>
              <a:t>Dördüncü Anahat Düzeyi</a:t>
            </a:r>
            <a:endParaRPr b="0" lang="en-US" sz="1600" spc="-1" strike="noStrike">
              <a:solidFill>
                <a:srgbClr val="ffffff"/>
              </a:solidFill>
              <a:latin typeface="Tw Cen MT"/>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Tw Cen MT"/>
              </a:rPr>
              <a:t>Beşinci Anahat Düzeyi</a:t>
            </a:r>
            <a:endParaRPr b="0" lang="en-US" sz="2000" spc="-1" strike="noStrike">
              <a:solidFill>
                <a:srgbClr val="ffffff"/>
              </a:solidFill>
              <a:latin typeface="Tw Cen MT"/>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Tw Cen MT"/>
              </a:rPr>
              <a:t>Altıncı Anahat Düzeyi</a:t>
            </a:r>
            <a:endParaRPr b="0" lang="en-US" sz="2000" spc="-1" strike="noStrike">
              <a:solidFill>
                <a:srgbClr val="ffffff"/>
              </a:solidFill>
              <a:latin typeface="Tw Cen MT"/>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Tw Cen MT"/>
              </a:rPr>
              <a:t>Yedinci Anahat Düzeyi</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39" name="Group 1"/>
          <p:cNvGrpSpPr/>
          <p:nvPr/>
        </p:nvGrpSpPr>
        <p:grpSpPr>
          <a:xfrm>
            <a:off x="-14400" y="0"/>
            <a:ext cx="12053520" cy="6857640"/>
            <a:chOff x="-14400" y="0"/>
            <a:chExt cx="12053520" cy="6857640"/>
          </a:xfrm>
        </p:grpSpPr>
        <p:grpSp>
          <p:nvGrpSpPr>
            <p:cNvPr id="140" name="Group 2"/>
            <p:cNvGrpSpPr/>
            <p:nvPr/>
          </p:nvGrpSpPr>
          <p:grpSpPr>
            <a:xfrm>
              <a:off x="-14400" y="0"/>
              <a:ext cx="1220760" cy="6857640"/>
              <a:chOff x="-14400" y="0"/>
              <a:chExt cx="1220760" cy="6857640"/>
            </a:xfrm>
          </p:grpSpPr>
          <p:sp>
            <p:nvSpPr>
              <p:cNvPr id="141" name="CustomShape 3"/>
              <p:cNvSpPr/>
              <p:nvPr/>
            </p:nvSpPr>
            <p:spPr>
              <a:xfrm>
                <a:off x="114480" y="468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42"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3"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4"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5"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6"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7"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8"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9"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0"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1"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2" name="Freeform 14"/>
              <p:cNvSpPr/>
              <p:nvPr/>
            </p:nvSpPr>
            <p:spPr>
              <a:xfrm>
                <a:off x="-4680" y="9360"/>
                <a:ext cx="360" cy="360"/>
              </a:xfrm>
              <a:custGeom>
                <a:avLst/>
                <a:gdLst/>
                <a:ahLst/>
                <a:rect l="0" t="0" r="r" b="b"/>
                <a:pathLst>
                  <a:path w="1" h="1">
                    <a:moveTo>
                      <a:pt x="0" y="0"/>
                    </a:moveTo>
                    <a:lnTo>
                      <a:pt x="0" y="0"/>
                    </a:lnTo>
                  </a:path>
                </a:pathLst>
              </a:custGeom>
              <a:ln w="15">
                <a:solidFill>
                  <a:srgbClr val="ffffff"/>
                </a:solidFill>
              </a:ln>
            </p:spPr>
          </p:sp>
          <p:sp>
            <p:nvSpPr>
              <p:cNvPr id="153"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4"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5"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6"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7" name="CustomShape 19"/>
              <p:cNvSpPr/>
              <p:nvPr/>
            </p:nvSpPr>
            <p:spPr>
              <a:xfrm>
                <a:off x="133200" y="4662360"/>
                <a:ext cx="23400" cy="21808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58"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9"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0"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1"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2"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3"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4"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5"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6"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7"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168" name="Group 30"/>
            <p:cNvGrpSpPr/>
            <p:nvPr/>
          </p:nvGrpSpPr>
          <p:grpSpPr>
            <a:xfrm>
              <a:off x="11364840" y="0"/>
              <a:ext cx="674280" cy="6848280"/>
              <a:chOff x="11364840" y="0"/>
              <a:chExt cx="674280" cy="6848280"/>
            </a:xfrm>
          </p:grpSpPr>
          <p:sp>
            <p:nvSpPr>
              <p:cNvPr id="169"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0"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1"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2"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3"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4"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5"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6"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7"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8" name="CustomShape 40"/>
              <p:cNvSpPr/>
              <p:nvPr/>
            </p:nvSpPr>
            <p:spPr>
              <a:xfrm>
                <a:off x="11939760" y="6595920"/>
                <a:ext cx="23400" cy="25200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sp>
        <p:nvSpPr>
          <p:cNvPr id="179"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tr-TR" sz="3600" spc="-1" strike="noStrike" cap="all">
                <a:solidFill>
                  <a:srgbClr val="ffffff"/>
                </a:solidFill>
                <a:latin typeface="Tw Cen MT"/>
              </a:rPr>
              <a:t>Asıl başlık stili için tıklatın</a:t>
            </a:r>
            <a:endParaRPr b="0" lang="en-US" sz="3600" spc="-1" strike="noStrike">
              <a:solidFill>
                <a:srgbClr val="ffffff"/>
              </a:solidFill>
              <a:latin typeface="Tw Cen MT"/>
            </a:endParaRPr>
          </a:p>
        </p:txBody>
      </p:sp>
      <p:sp>
        <p:nvSpPr>
          <p:cNvPr id="180" name="PlaceHolder 42"/>
          <p:cNvSpPr>
            <a:spLocks noGrp="1"/>
          </p:cNvSpPr>
          <p:nvPr>
            <p:ph type="body"/>
          </p:nvPr>
        </p:nvSpPr>
        <p:spPr>
          <a:xfrm>
            <a:off x="1141560" y="2249640"/>
            <a:ext cx="9905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tr-TR" sz="2400" spc="-1" strike="noStrike">
                <a:solidFill>
                  <a:srgbClr val="ffffff"/>
                </a:solidFill>
                <a:latin typeface="Tw Cen MT"/>
              </a:rPr>
              <a:t>Asıl metin stillerini düzenle</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tr-TR" sz="2000" spc="-1" strike="noStrike">
                <a:solidFill>
                  <a:srgbClr val="ffffff"/>
                </a:solidFill>
                <a:latin typeface="Tw Cen MT"/>
              </a:rPr>
              <a:t>İkinci düzey</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tr-TR" sz="1800" spc="-1" strike="noStrike">
                <a:solidFill>
                  <a:srgbClr val="ffffff"/>
                </a:solidFill>
                <a:latin typeface="Tw Cen MT"/>
              </a:rPr>
              <a:t>Üçüncü düzey</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tr-TR" sz="1600" spc="-1" strike="noStrike">
                <a:solidFill>
                  <a:srgbClr val="ffffff"/>
                </a:solidFill>
                <a:latin typeface="Tw Cen MT"/>
              </a:rPr>
              <a:t>Dördüncü düzey</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tr-TR" sz="1600" spc="-1" strike="noStrike">
                <a:solidFill>
                  <a:srgbClr val="ffffff"/>
                </a:solidFill>
                <a:latin typeface="Tw Cen MT"/>
              </a:rPr>
              <a:t>Beşinci düzey</a:t>
            </a:r>
            <a:endParaRPr b="0" lang="en-US" sz="1600" spc="-1" strike="noStrike">
              <a:solidFill>
                <a:srgbClr val="ffffff"/>
              </a:solidFill>
              <a:latin typeface="Tw Cen MT"/>
            </a:endParaRPr>
          </a:p>
        </p:txBody>
      </p:sp>
      <p:sp>
        <p:nvSpPr>
          <p:cNvPr id="181" name="PlaceHolder 43"/>
          <p:cNvSpPr>
            <a:spLocks noGrp="1"/>
          </p:cNvSpPr>
          <p:nvPr>
            <p:ph type="dt"/>
          </p:nvPr>
        </p:nvSpPr>
        <p:spPr>
          <a:xfrm>
            <a:off x="7457040" y="5883120"/>
            <a:ext cx="2742840" cy="364680"/>
          </a:xfrm>
          <a:prstGeom prst="rect">
            <a:avLst/>
          </a:prstGeom>
        </p:spPr>
        <p:txBody>
          <a:bodyPr anchor="ctr">
            <a:noAutofit/>
          </a:bodyPr>
          <a:p>
            <a:pPr algn="r">
              <a:lnSpc>
                <a:spcPct val="100000"/>
              </a:lnSpc>
            </a:pPr>
            <a:fld id="{5F6FE744-B8FF-4A2D-8530-D1F1C4C9F674}" type="datetime">
              <a:rPr b="0" lang="tr-TR" sz="1050" spc="-1" strike="noStrike">
                <a:solidFill>
                  <a:srgbClr val="ffffff"/>
                </a:solidFill>
                <a:latin typeface="Tw Cen MT"/>
              </a:rPr>
              <a:t>12.12.22</a:t>
            </a:fld>
            <a:endParaRPr b="0" lang="tr-TR" sz="1050" spc="-1" strike="noStrike">
              <a:latin typeface="Times New Roman"/>
            </a:endParaRPr>
          </a:p>
        </p:txBody>
      </p:sp>
      <p:sp>
        <p:nvSpPr>
          <p:cNvPr id="182" name="PlaceHolder 44"/>
          <p:cNvSpPr>
            <a:spLocks noGrp="1"/>
          </p:cNvSpPr>
          <p:nvPr>
            <p:ph type="ftr"/>
          </p:nvPr>
        </p:nvSpPr>
        <p:spPr>
          <a:xfrm>
            <a:off x="1141560" y="5883120"/>
            <a:ext cx="6238800" cy="364680"/>
          </a:xfrm>
          <a:prstGeom prst="rect">
            <a:avLst/>
          </a:prstGeom>
        </p:spPr>
        <p:txBody>
          <a:bodyPr anchor="ctr">
            <a:noAutofit/>
          </a:bodyPr>
          <a:p>
            <a:endParaRPr b="0" lang="tr-TR" sz="2400" spc="-1" strike="noStrike">
              <a:latin typeface="Times New Roman"/>
            </a:endParaRPr>
          </a:p>
        </p:txBody>
      </p:sp>
      <p:sp>
        <p:nvSpPr>
          <p:cNvPr id="183" name="PlaceHolder 4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BB3E873E-3697-48D0-9CDD-3A0E114E0D06}" type="slidenum">
              <a:rPr b="0" lang="tr-TR" sz="1050" spc="-1" strike="noStrike">
                <a:solidFill>
                  <a:srgbClr val="ffffff"/>
                </a:solidFill>
                <a:latin typeface="Tw Cen MT"/>
              </a:rPr>
              <a:t>&lt;number&gt;</a:t>
            </a:fld>
            <a:endParaRPr b="0" lang="tr-T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dergipark.org.tr/tr/download/article-file/202637" TargetMode="External"/><Relationship Id="rId2" Type="http://schemas.openxmlformats.org/officeDocument/2006/relationships/hyperlink" Target="https://dergipark.org.tr/tr/download/article-file/202637" TargetMode="External"/><Relationship Id="rId3" Type="http://schemas.openxmlformats.org/officeDocument/2006/relationships/hyperlink" Target="http://gorselanaliz.com/yolo-nedir/" TargetMode="External"/><Relationship Id="rId4" Type="http://schemas.openxmlformats.org/officeDocument/2006/relationships/hyperlink" Target="http://gorselanaliz.com/yolo-nedir/" TargetMode="External"/><Relationship Id="rId5" Type="http://schemas.openxmlformats.org/officeDocument/2006/relationships/hyperlink" Target="http://gorselanaliz.com/yolo-nedir/" TargetMode="External"/><Relationship Id="rId6" Type="http://schemas.openxmlformats.org/officeDocument/2006/relationships/hyperlink" Target="https://medium.com/@akdenizz7/yolov5-ile-nesne-tespiti-8aa370febfc0" TargetMode="External"/><Relationship Id="rId7" Type="http://schemas.openxmlformats.org/officeDocument/2006/relationships/hyperlink" Target="https://medium.com/@akdenizz7/yolov5-ile-nesne-tespiti-8aa370febfc0" TargetMode="External"/><Relationship Id="rId8" Type="http://schemas.openxmlformats.org/officeDocument/2006/relationships/hyperlink" Target="https://medium.com/@akdenizz7/yolov5-ile-nesne-tespiti-8aa370febfc0" TargetMode="External"/><Relationship Id="rId9" Type="http://schemas.openxmlformats.org/officeDocument/2006/relationships/hyperlink" Target="https://dergipark.org.tr/tr/download/article-file/2406452" TargetMode="External"/><Relationship Id="rId10" Type="http://schemas.openxmlformats.org/officeDocument/2006/relationships/hyperlink" Target="https://dergipark.org.tr/tr/download/article-file/2406452" TargetMode="External"/><Relationship Id="rId11" Type="http://schemas.openxmlformats.org/officeDocument/2006/relationships/hyperlink" Target="https://www.researchgate.net/figure/Comparison-between-structures-of-YOLOv3-YOLOv4-and-YOLOv5_tbl1_357684232" TargetMode="External"/><Relationship Id="rId12" Type="http://schemas.openxmlformats.org/officeDocument/2006/relationships/hyperlink" Target="https://www.researchgate.net/figure/Comparison-between-structures-of-YOLOv3-YOLOv4-and-YOLOv5_tbl1_357684232" TargetMode="External"/><Relationship Id="rId1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876320" y="1122480"/>
            <a:ext cx="8791200" cy="2387160"/>
          </a:xfrm>
          <a:prstGeom prst="rect">
            <a:avLst/>
          </a:prstGeom>
          <a:noFill/>
          <a:ln w="0">
            <a:noFill/>
          </a:ln>
        </p:spPr>
        <p:txBody>
          <a:bodyPr anchor="b">
            <a:normAutofit fontScale="94000"/>
          </a:bodyPr>
          <a:p>
            <a:pPr>
              <a:lnSpc>
                <a:spcPct val="90000"/>
              </a:lnSpc>
            </a:pPr>
            <a:r>
              <a:rPr b="0" lang="tr-TR" sz="4800" spc="-1" strike="noStrike" cap="all">
                <a:solidFill>
                  <a:srgbClr val="ffffff"/>
                </a:solidFill>
                <a:latin typeface="Tw Cen MT"/>
              </a:rPr>
              <a:t>Bilgisayar bilimlerinde yeni teknolojiler</a:t>
            </a:r>
            <a:br/>
            <a:r>
              <a:rPr b="0" lang="tr-TR" sz="4800" spc="-1" strike="noStrike" cap="all">
                <a:solidFill>
                  <a:srgbClr val="ffffff"/>
                </a:solidFill>
                <a:latin typeface="Tw Cen MT"/>
              </a:rPr>
              <a:t>Nesneler arası mesafe ölçümü</a:t>
            </a:r>
            <a:endParaRPr b="0" lang="en-US" sz="4800" spc="-1" strike="noStrike">
              <a:solidFill>
                <a:srgbClr val="ffffff"/>
              </a:solidFill>
              <a:latin typeface="Tw Cen MT"/>
            </a:endParaRPr>
          </a:p>
        </p:txBody>
      </p:sp>
      <p:sp>
        <p:nvSpPr>
          <p:cNvPr id="221" name="TextShape 2"/>
          <p:cNvSpPr txBox="1"/>
          <p:nvPr/>
        </p:nvSpPr>
        <p:spPr>
          <a:xfrm>
            <a:off x="1876320" y="3602160"/>
            <a:ext cx="8791200" cy="1655280"/>
          </a:xfrm>
          <a:prstGeom prst="rect">
            <a:avLst/>
          </a:prstGeom>
          <a:noFill/>
          <a:ln w="0">
            <a:noFill/>
          </a:ln>
        </p:spPr>
        <p:txBody>
          <a:bodyPr>
            <a:noAutofit/>
          </a:bodyPr>
          <a:p>
            <a:pPr>
              <a:lnSpc>
                <a:spcPct val="120000"/>
              </a:lnSpc>
              <a:spcBef>
                <a:spcPts val="1001"/>
              </a:spcBef>
              <a:tabLst>
                <a:tab algn="l" pos="0"/>
              </a:tabLst>
            </a:pPr>
            <a:r>
              <a:rPr b="0" lang="tr-TR" sz="2000" spc="-1" strike="noStrike" cap="all">
                <a:solidFill>
                  <a:srgbClr val="ffffff"/>
                </a:solidFill>
                <a:latin typeface="Verdana"/>
              </a:rPr>
              <a:t>TARIK GÖREN   200202022</a:t>
            </a:r>
            <a:endParaRPr b="0" lang="tr-TR" sz="2000" spc="-1" strike="noStrike">
              <a:latin typeface="Verdana"/>
            </a:endParaRPr>
          </a:p>
          <a:p>
            <a:pPr>
              <a:lnSpc>
                <a:spcPct val="120000"/>
              </a:lnSpc>
              <a:spcBef>
                <a:spcPts val="1001"/>
              </a:spcBef>
              <a:tabLst>
                <a:tab algn="l" pos="0"/>
              </a:tabLst>
            </a:pPr>
            <a:r>
              <a:rPr b="0" lang="tr-TR" sz="2000" spc="-1" strike="noStrike" cap="all">
                <a:solidFill>
                  <a:srgbClr val="ffffff"/>
                </a:solidFill>
                <a:latin typeface="Verdana"/>
              </a:rPr>
              <a:t>FURKAN ENES DAĞLI   200202012</a:t>
            </a:r>
            <a:endParaRPr b="0" lang="tr-TR" sz="2000" spc="-1" strike="noStrike">
              <a:latin typeface="Verdana"/>
            </a:endParaRPr>
          </a:p>
          <a:p>
            <a:pPr>
              <a:lnSpc>
                <a:spcPct val="120000"/>
              </a:lnSpc>
              <a:spcBef>
                <a:spcPts val="1001"/>
              </a:spcBef>
              <a:tabLst>
                <a:tab algn="l" pos="0"/>
              </a:tabLst>
            </a:pPr>
            <a:r>
              <a:rPr b="0" lang="tr-TR" sz="2000" spc="-1" strike="noStrike" cap="all">
                <a:solidFill>
                  <a:srgbClr val="ffffff"/>
                </a:solidFill>
                <a:latin typeface="Verdana"/>
              </a:rPr>
              <a:t>ÖMER ARAN    190202012</a:t>
            </a:r>
            <a:endParaRPr b="0" lang="tr-TR" sz="2000" spc="-1" strike="noStrike">
              <a:latin typeface="Verdana"/>
            </a:endParaRPr>
          </a:p>
        </p:txBody>
      </p:sp>
    </p:spTree>
  </p:cSld>
  <mc:AlternateContent>
    <mc:Choice Requires="p14">
      <p:transition p14:dur="10"/>
    </mc:Choice>
    <mc:Fallback>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1141560" y="618480"/>
            <a:ext cx="9905760" cy="1478160"/>
          </a:xfrm>
          <a:prstGeom prst="rect">
            <a:avLst/>
          </a:prstGeom>
          <a:noFill/>
          <a:ln w="0">
            <a:noFill/>
          </a:ln>
        </p:spPr>
        <p:txBody>
          <a:bodyPr anchor="ctr">
            <a:noAutofit/>
          </a:bodyPr>
          <a:p>
            <a:endParaRPr b="0" lang="en-US" sz="1800" spc="-1" strike="noStrike">
              <a:solidFill>
                <a:srgbClr val="ffffff"/>
              </a:solidFill>
              <a:latin typeface="Tw Cen MT"/>
            </a:endParaRPr>
          </a:p>
        </p:txBody>
      </p:sp>
      <p:pic>
        <p:nvPicPr>
          <p:cNvPr id="237" name="İçerik Yer Tutucusu 3" descr=""/>
          <p:cNvPicPr/>
          <p:nvPr/>
        </p:nvPicPr>
        <p:blipFill>
          <a:blip r:embed="rId1"/>
          <a:stretch/>
        </p:blipFill>
        <p:spPr>
          <a:xfrm>
            <a:off x="1067400" y="817920"/>
            <a:ext cx="10351440" cy="5056200"/>
          </a:xfrm>
          <a:prstGeom prst="rect">
            <a:avLst/>
          </a:prstGeom>
          <a:ln w="0">
            <a:noFill/>
          </a:ln>
        </p:spPr>
      </p:pic>
    </p:spTree>
  </p:cSld>
  <mc:AlternateContent>
    <mc:Choice Requires="p14">
      <p:transition p14:dur="10"/>
    </mc:Choice>
    <mc:Fallback>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1187640" y="2696760"/>
            <a:ext cx="9905760" cy="1478160"/>
          </a:xfrm>
          <a:prstGeom prst="rect">
            <a:avLst/>
          </a:prstGeom>
          <a:noFill/>
          <a:ln w="0">
            <a:noFill/>
          </a:ln>
        </p:spPr>
        <p:txBody>
          <a:bodyPr anchor="ctr">
            <a:noAutofit/>
          </a:bodyPr>
          <a:p>
            <a:pPr>
              <a:lnSpc>
                <a:spcPct val="90000"/>
              </a:lnSpc>
            </a:pPr>
            <a:r>
              <a:rPr b="0" lang="tr-TR" sz="3600" spc="-1" strike="noStrike" cap="all">
                <a:solidFill>
                  <a:srgbClr val="ffffff"/>
                </a:solidFill>
                <a:latin typeface="Arial Black"/>
              </a:rPr>
              <a:t>NESNELER ARASI MESAFE NASIL ÖLÇÜLÜR ? </a:t>
            </a:r>
            <a:endParaRPr b="0" lang="en-US" sz="3600" spc="-1" strike="noStrike">
              <a:solidFill>
                <a:srgbClr val="ffffff"/>
              </a:solidFill>
              <a:latin typeface="Tw Cen MT"/>
            </a:endParaRPr>
          </a:p>
        </p:txBody>
      </p:sp>
    </p:spTree>
  </p:cSld>
  <mc:AlternateContent>
    <mc:Choice Requires="p14">
      <p:transition p14:dur="10"/>
    </mc:Choice>
    <mc:Fallback>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1141560" y="618480"/>
            <a:ext cx="9905760" cy="1478160"/>
          </a:xfrm>
          <a:prstGeom prst="rect">
            <a:avLst/>
          </a:prstGeom>
          <a:noFill/>
          <a:ln w="0">
            <a:noFill/>
          </a:ln>
        </p:spPr>
        <p:txBody>
          <a:bodyPr anchor="ctr">
            <a:noAutofit/>
          </a:bodyPr>
          <a:p>
            <a:endParaRPr b="0" lang="en-US" sz="1800" spc="-1" strike="noStrike">
              <a:solidFill>
                <a:srgbClr val="ffffff"/>
              </a:solidFill>
              <a:latin typeface="Tw Cen MT"/>
            </a:endParaRPr>
          </a:p>
        </p:txBody>
      </p:sp>
      <p:pic>
        <p:nvPicPr>
          <p:cNvPr id="240" name="İçerik Yer Tutucusu 3" descr=""/>
          <p:cNvPicPr/>
          <p:nvPr/>
        </p:nvPicPr>
        <p:blipFill>
          <a:blip r:embed="rId1"/>
          <a:stretch/>
        </p:blipFill>
        <p:spPr>
          <a:xfrm>
            <a:off x="1238760" y="817920"/>
            <a:ext cx="9808200" cy="5416200"/>
          </a:xfrm>
          <a:prstGeom prst="rect">
            <a:avLst/>
          </a:prstGeom>
          <a:ln w="0">
            <a:noFill/>
          </a:ln>
        </p:spPr>
      </p:pic>
    </p:spTree>
  </p:cSld>
  <mc:AlternateContent>
    <mc:Choice Requires="p14">
      <p:transition p14:dur="10"/>
    </mc:Choice>
    <mc:Fallback>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141560" y="618480"/>
            <a:ext cx="9905760" cy="1478160"/>
          </a:xfrm>
          <a:prstGeom prst="rect">
            <a:avLst/>
          </a:prstGeom>
          <a:noFill/>
          <a:ln w="0">
            <a:noFill/>
          </a:ln>
        </p:spPr>
        <p:txBody>
          <a:bodyPr anchor="ctr">
            <a:noAutofit/>
          </a:bodyPr>
          <a:p>
            <a:endParaRPr b="0" lang="en-US" sz="1800" spc="-1" strike="noStrike">
              <a:solidFill>
                <a:srgbClr val="ffffff"/>
              </a:solidFill>
              <a:latin typeface="Tw Cen MT"/>
            </a:endParaRPr>
          </a:p>
        </p:txBody>
      </p:sp>
      <p:pic>
        <p:nvPicPr>
          <p:cNvPr id="242" name="Resim 4" descr=""/>
          <p:cNvPicPr/>
          <p:nvPr/>
        </p:nvPicPr>
        <p:blipFill>
          <a:blip r:embed="rId1"/>
          <a:stretch/>
        </p:blipFill>
        <p:spPr>
          <a:xfrm>
            <a:off x="1252800" y="618480"/>
            <a:ext cx="9682920" cy="5649840"/>
          </a:xfrm>
          <a:prstGeom prst="rect">
            <a:avLst/>
          </a:prstGeom>
          <a:ln w="0">
            <a:noFill/>
          </a:ln>
        </p:spPr>
      </p:pic>
    </p:spTree>
  </p:cSld>
  <mc:AlternateContent>
    <mc:Choice Requires="p14">
      <p:transition p14:dur="10"/>
    </mc:Choice>
    <mc:Fallback>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1141560" y="618480"/>
            <a:ext cx="9905760" cy="1478160"/>
          </a:xfrm>
          <a:prstGeom prst="rect">
            <a:avLst/>
          </a:prstGeom>
          <a:noFill/>
          <a:ln w="0">
            <a:noFill/>
          </a:ln>
        </p:spPr>
        <p:txBody>
          <a:bodyPr anchor="ctr">
            <a:noAutofit/>
          </a:bodyPr>
          <a:p>
            <a:pPr>
              <a:lnSpc>
                <a:spcPct val="90000"/>
              </a:lnSpc>
            </a:pPr>
            <a:r>
              <a:rPr b="0" lang="tr-TR" sz="3600" spc="-1" strike="noStrike" cap="all">
                <a:solidFill>
                  <a:srgbClr val="ffffff"/>
                </a:solidFill>
                <a:latin typeface="Tw Cen MT"/>
              </a:rPr>
              <a:t>Kaynaklar</a:t>
            </a:r>
            <a:endParaRPr b="0" lang="en-US" sz="3600" spc="-1" strike="noStrike">
              <a:solidFill>
                <a:srgbClr val="ffffff"/>
              </a:solidFill>
              <a:latin typeface="Tw Cen MT"/>
            </a:endParaRPr>
          </a:p>
        </p:txBody>
      </p:sp>
      <p:sp>
        <p:nvSpPr>
          <p:cNvPr id="244" name="TextShape 2"/>
          <p:cNvSpPr txBox="1"/>
          <p:nvPr/>
        </p:nvSpPr>
        <p:spPr>
          <a:xfrm>
            <a:off x="1141560" y="2249640"/>
            <a:ext cx="9905760" cy="354132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0" lang="tr-TR" sz="2400" spc="-1" strike="noStrike" u="sng">
                <a:solidFill>
                  <a:srgbClr val="22ffff"/>
                </a:solidFill>
                <a:uFillTx/>
                <a:latin typeface="Tw Cen MT"/>
                <a:hlinkClick r:id="rId1"/>
              </a:rPr>
              <a:t>https://</a:t>
            </a:r>
            <a:r>
              <a:rPr b="0" lang="tr-TR" sz="2400" spc="-1" strike="noStrike" u="sng">
                <a:solidFill>
                  <a:srgbClr val="22ffff"/>
                </a:solidFill>
                <a:uFillTx/>
                <a:latin typeface="Tw Cen MT"/>
                <a:hlinkClick r:id="rId2"/>
              </a:rPr>
              <a:t>dergipark.org.tr/tr/download/article-file/202637</a:t>
            </a:r>
            <a:r>
              <a:rPr b="0" lang="tr-TR" sz="2400" spc="-1" strike="noStrike">
                <a:solidFill>
                  <a:srgbClr val="ffffff"/>
                </a:solidFill>
                <a:latin typeface="Tw Cen MT"/>
              </a:rPr>
              <a: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tr-TR" sz="2400" spc="-1" strike="noStrike" u="sng">
                <a:solidFill>
                  <a:srgbClr val="22ffff"/>
                </a:solidFill>
                <a:uFillTx/>
                <a:latin typeface="Tw Cen MT"/>
                <a:hlinkClick r:id="rId3"/>
              </a:rPr>
              <a:t>http</a:t>
            </a:r>
            <a:r>
              <a:rPr b="0" lang="tr-TR" sz="2400" spc="-1" strike="noStrike" u="sng">
                <a:solidFill>
                  <a:srgbClr val="22ffff"/>
                </a:solidFill>
                <a:uFillTx/>
                <a:latin typeface="Tw Cen MT"/>
                <a:hlinkClick r:id="rId4"/>
              </a:rPr>
              <a:t>://gorselanaliz.com/yolo-nedir</a:t>
            </a:r>
            <a:r>
              <a:rPr b="0" lang="tr-TR" sz="2400" spc="-1" strike="noStrike" u="sng">
                <a:solidFill>
                  <a:srgbClr val="22ffff"/>
                </a:solidFill>
                <a:uFillTx/>
                <a:latin typeface="Tw Cen MT"/>
                <a:hlinkClick r:id="rId5"/>
              </a:rPr>
              <a:t>/</a:t>
            </a:r>
            <a:r>
              <a:rPr b="0" lang="tr-TR" sz="2400" spc="-1" strike="noStrike">
                <a:solidFill>
                  <a:srgbClr val="ffffff"/>
                </a:solidFill>
                <a:latin typeface="Tw Cen MT"/>
              </a:rPr>
              <a: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tr-TR" sz="2400" spc="-1" strike="noStrike" u="sng">
                <a:solidFill>
                  <a:srgbClr val="22ffff"/>
                </a:solidFill>
                <a:uFillTx/>
                <a:latin typeface="Tw Cen MT"/>
                <a:hlinkClick r:id="rId6"/>
              </a:rPr>
              <a:t>https</a:t>
            </a:r>
            <a:r>
              <a:rPr b="0" lang="tr-TR" sz="2400" spc="-1" strike="noStrike" u="sng">
                <a:solidFill>
                  <a:srgbClr val="22ffff"/>
                </a:solidFill>
                <a:uFillTx/>
                <a:latin typeface="Tw Cen MT"/>
                <a:hlinkClick r:id="rId7"/>
              </a:rPr>
              <a:t>://medium.com/@</a:t>
            </a:r>
            <a:r>
              <a:rPr b="0" lang="tr-TR" sz="2400" spc="-1" strike="noStrike" u="sng">
                <a:solidFill>
                  <a:srgbClr val="22ffff"/>
                </a:solidFill>
                <a:uFillTx/>
                <a:latin typeface="Tw Cen MT"/>
                <a:hlinkClick r:id="rId8"/>
              </a:rPr>
              <a:t>akdenizz7/yolov5-ile-nesne-tespiti-8aa370febfc0</a:t>
            </a:r>
            <a:r>
              <a:rPr b="0" lang="tr-TR" sz="2400" spc="-1" strike="noStrike">
                <a:solidFill>
                  <a:srgbClr val="ffffff"/>
                </a:solidFill>
                <a:latin typeface="Tw Cen MT"/>
              </a:rPr>
              <a: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tr-TR" sz="2400" spc="-1" strike="noStrike" u="sng">
                <a:solidFill>
                  <a:srgbClr val="22ffff"/>
                </a:solidFill>
                <a:uFillTx/>
                <a:latin typeface="Tw Cen MT"/>
                <a:hlinkClick r:id="rId9"/>
              </a:rPr>
              <a:t>https://</a:t>
            </a:r>
            <a:r>
              <a:rPr b="0" lang="tr-TR" sz="2400" spc="-1" strike="noStrike" u="sng">
                <a:solidFill>
                  <a:srgbClr val="22ffff"/>
                </a:solidFill>
                <a:uFillTx/>
                <a:latin typeface="Tw Cen MT"/>
                <a:hlinkClick r:id="rId10"/>
              </a:rPr>
              <a:t>dergipark.org.tr/tr/download/article-file/2406452</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tr-TR" sz="2400" spc="-1" strike="noStrike" u="sng">
                <a:solidFill>
                  <a:srgbClr val="22ffff"/>
                </a:solidFill>
                <a:uFillTx/>
                <a:latin typeface="Tw Cen MT"/>
                <a:hlinkClick r:id="rId11"/>
              </a:rPr>
              <a:t>https://</a:t>
            </a:r>
            <a:r>
              <a:rPr b="0" lang="tr-TR" sz="2400" spc="-1" strike="noStrike" u="sng">
                <a:solidFill>
                  <a:srgbClr val="22ffff"/>
                </a:solidFill>
                <a:uFillTx/>
                <a:latin typeface="Tw Cen MT"/>
                <a:hlinkClick r:id="rId12"/>
              </a:rPr>
              <a:t>www.researchgate.net/figure/Comparison-between-structures-of-YOLOv3-YOLOv4-and-YOLOv5_tbl1_357684232</a:t>
            </a: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p:txBody>
      </p:sp>
    </p:spTree>
  </p:cSld>
  <mc:AlternateContent>
    <mc:Choice Requires="p14">
      <p:transition p14:dur="10"/>
    </mc:Choice>
    <mc:Fallback>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1339200" y="609480"/>
            <a:ext cx="9707760" cy="1015560"/>
          </a:xfrm>
          <a:prstGeom prst="rect">
            <a:avLst/>
          </a:prstGeom>
          <a:noFill/>
          <a:ln w="0">
            <a:noFill/>
          </a:ln>
        </p:spPr>
        <p:txBody>
          <a:bodyPr anchor="ctr">
            <a:normAutofit fontScale="72000"/>
          </a:bodyPr>
          <a:p>
            <a:pPr algn="ctr">
              <a:lnSpc>
                <a:spcPct val="90000"/>
              </a:lnSpc>
            </a:pPr>
            <a:r>
              <a:rPr b="1" lang="tr-TR" sz="4000" spc="-1" strike="noStrike" cap="all">
                <a:solidFill>
                  <a:srgbClr val="ffffff"/>
                </a:solidFill>
                <a:latin typeface="Arial Black"/>
              </a:rPr>
              <a:t>Yolo Nedir ?</a:t>
            </a:r>
            <a:br/>
            <a:endParaRPr b="0" lang="en-US" sz="4000" spc="-1" strike="noStrike">
              <a:solidFill>
                <a:srgbClr val="ffffff"/>
              </a:solidFill>
              <a:latin typeface="Tw Cen MT"/>
            </a:endParaRPr>
          </a:p>
        </p:txBody>
      </p:sp>
      <p:sp>
        <p:nvSpPr>
          <p:cNvPr id="223" name="TextShape 2"/>
          <p:cNvSpPr txBox="1"/>
          <p:nvPr/>
        </p:nvSpPr>
        <p:spPr>
          <a:xfrm>
            <a:off x="1141560" y="1819440"/>
            <a:ext cx="9905760" cy="397116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1" lang="tr-TR" sz="2000" spc="-1" strike="noStrike">
                <a:solidFill>
                  <a:srgbClr val="ffffff"/>
                </a:solidFill>
                <a:latin typeface="Verdana"/>
              </a:rPr>
              <a:t>YOLO</a:t>
            </a:r>
            <a:r>
              <a:rPr b="0" lang="tr-TR" sz="2000" spc="-1" strike="noStrike">
                <a:solidFill>
                  <a:srgbClr val="ffffff"/>
                </a:solidFill>
                <a:latin typeface="Verdana"/>
              </a:rPr>
              <a:t>, konvolüsyonel sinir ağlarını (CNN) kullanarak nesne tespiti yapan bir algoritmadır. Açılımı “</a:t>
            </a:r>
            <a:r>
              <a:rPr b="1" lang="tr-TR" sz="2000" spc="-1" strike="noStrike">
                <a:solidFill>
                  <a:srgbClr val="ffffff"/>
                </a:solidFill>
                <a:latin typeface="Verdana"/>
              </a:rPr>
              <a:t>You Only Look Once</a:t>
            </a:r>
            <a:r>
              <a:rPr b="0" lang="tr-TR" sz="2000" spc="-1" strike="noStrike">
                <a:solidFill>
                  <a:srgbClr val="ffffff"/>
                </a:solidFill>
                <a:latin typeface="Verdana"/>
              </a:rPr>
              <a:t>“, yani “</a:t>
            </a:r>
            <a:r>
              <a:rPr b="1" lang="tr-TR" sz="2000" spc="-1" strike="noStrike">
                <a:solidFill>
                  <a:srgbClr val="ffffff"/>
                </a:solidFill>
                <a:latin typeface="Verdana"/>
              </a:rPr>
              <a:t>Sadece Bir Kez Bak</a:t>
            </a:r>
            <a:r>
              <a:rPr b="0" lang="tr-TR" sz="2000" spc="-1" strike="noStrike">
                <a:solidFill>
                  <a:srgbClr val="ffffff"/>
                </a:solidFill>
                <a:latin typeface="Verdana"/>
              </a:rPr>
              <a:t>“. Bu adın seçilmesinin nedeni algoritmanın nesne tespitini tek seferde yapabilecek kadar hızlı olmasıdır. YOLO algoritması çalışmaya başladığında görüntülerdeki veya videolardaki nesneleri ve bu nesnelerin koordinatlarını aynı anda tespit eder.</a:t>
            </a:r>
            <a:endParaRPr b="0" lang="en-US" sz="2000" spc="-1" strike="noStrike">
              <a:solidFill>
                <a:srgbClr val="ffffff"/>
              </a:solidFill>
              <a:latin typeface="Tw Cen MT"/>
            </a:endParaRPr>
          </a:p>
          <a:p>
            <a:pPr>
              <a:lnSpc>
                <a:spcPct val="120000"/>
              </a:lnSpc>
              <a:spcBef>
                <a:spcPts val="1001"/>
              </a:spcBef>
              <a:tabLst>
                <a:tab algn="l" pos="0"/>
              </a:tabLst>
            </a:pPr>
            <a:endParaRPr b="0" lang="en-US" sz="2000" spc="-1" strike="noStrike">
              <a:solidFill>
                <a:srgbClr val="ffffff"/>
              </a:solidFill>
              <a:latin typeface="Tw Cen MT"/>
            </a:endParaRPr>
          </a:p>
        </p:txBody>
      </p:sp>
    </p:spTree>
  </p:cSld>
  <mc:AlternateContent>
    <mc:Choice Requires="p14">
      <p:transition p14:dur="10"/>
    </mc:Choice>
    <mc:Fallback>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İçerik Yer Tutucusu 4" descr=""/>
          <p:cNvPicPr/>
          <p:nvPr/>
        </p:nvPicPr>
        <p:blipFill>
          <a:blip r:embed="rId1"/>
          <a:stretch/>
        </p:blipFill>
        <p:spPr>
          <a:xfrm>
            <a:off x="2388600" y="831960"/>
            <a:ext cx="7411320" cy="4959000"/>
          </a:xfrm>
          <a:prstGeom prst="rect">
            <a:avLst/>
          </a:prstGeom>
          <a:ln w="0">
            <a:noFill/>
          </a:ln>
        </p:spPr>
      </p:pic>
    </p:spTree>
  </p:cSld>
  <mc:AlternateContent>
    <mc:Choice Requires="p14">
      <p:transition p14:dur="10"/>
    </mc:Choice>
    <mc:Fallback>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1141560" y="618480"/>
            <a:ext cx="9905760" cy="1478160"/>
          </a:xfrm>
          <a:prstGeom prst="rect">
            <a:avLst/>
          </a:prstGeom>
          <a:noFill/>
          <a:ln w="0">
            <a:noFill/>
          </a:ln>
        </p:spPr>
        <p:txBody>
          <a:bodyPr anchor="ctr">
            <a:noAutofit/>
          </a:bodyPr>
          <a:p>
            <a:pPr algn="ctr">
              <a:lnSpc>
                <a:spcPct val="90000"/>
              </a:lnSpc>
            </a:pPr>
            <a:r>
              <a:rPr b="0" lang="tr-TR" sz="3600" spc="-1" strike="noStrike" cap="all">
                <a:solidFill>
                  <a:srgbClr val="ffffff"/>
                </a:solidFill>
                <a:latin typeface="Arial Black"/>
              </a:rPr>
              <a:t>Yolo nasıl çalışır?</a:t>
            </a:r>
            <a:endParaRPr b="0" lang="en-US" sz="3600" spc="-1" strike="noStrike">
              <a:solidFill>
                <a:srgbClr val="ffffff"/>
              </a:solidFill>
              <a:latin typeface="Tw Cen MT"/>
            </a:endParaRPr>
          </a:p>
        </p:txBody>
      </p:sp>
      <p:sp>
        <p:nvSpPr>
          <p:cNvPr id="226" name="TextShape 2"/>
          <p:cNvSpPr txBox="1"/>
          <p:nvPr/>
        </p:nvSpPr>
        <p:spPr>
          <a:xfrm>
            <a:off x="1141560" y="2249640"/>
            <a:ext cx="9905760" cy="354132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Video ve resim işleme arasında tek fark resimlerin tek bir kareden (frame), videoların ise birçok kareden oluşmasıdır. Resimlerde algoritma tek bir kare için çalışırken, videolarda tüm kareler için tekrar tekrar çalışır. YOLO algoritması, öncelikle görüntüyü bölgelere ayırır. Daha sonra her bir bölgedeki nesneleri çevreleyen kutuları (bounding box) çizer ve her bir bölgede nesne bulunma olasılığı ile ilgili bir hesabı yapar.</a:t>
            </a:r>
            <a:endParaRPr b="0" lang="en-US" sz="2000" spc="-1" strike="noStrike">
              <a:solidFill>
                <a:srgbClr val="ffffff"/>
              </a:solidFill>
              <a:latin typeface="Verdana"/>
            </a:endParaRPr>
          </a:p>
        </p:txBody>
      </p:sp>
    </p:spTree>
  </p:cSld>
  <mc:AlternateContent>
    <mc:Choice Requires="p14">
      <p:transition p14:dur="10"/>
    </mc:Choice>
    <mc:Fallback>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1141560" y="684360"/>
            <a:ext cx="4409280" cy="5374800"/>
          </a:xfrm>
          <a:prstGeom prst="rect">
            <a:avLst/>
          </a:prstGeom>
          <a:noFill/>
          <a:ln w="0">
            <a:noFill/>
          </a:ln>
        </p:spPr>
        <p:txBody>
          <a:bodyPr>
            <a:normAutofit/>
          </a:bodyPr>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Ayrıca her bir bounding box için bir güven skoru hesaplar. Bu skor bize o nesnenin yüzde kaç olasılıkla tahmin edilen nesne olduğunu söyle. Örneğin, bulunan bir  penguen için güven skoru 0,9 ise bunun anlamı o nesnenin penguen olma olasılığının oldukça yüksek olduğudur. Diğer bir deyişle, YOLO yaptığı tahminin güvenilir olduğunu bize söyler.</a:t>
            </a:r>
            <a:endParaRPr b="0" lang="en-US" sz="2000" spc="-1" strike="noStrike">
              <a:solidFill>
                <a:srgbClr val="ffffff"/>
              </a:solidFill>
              <a:latin typeface="Verdana"/>
            </a:endParaRPr>
          </a:p>
        </p:txBody>
      </p:sp>
      <p:pic>
        <p:nvPicPr>
          <p:cNvPr id="228" name="Resim 7" descr=""/>
          <p:cNvPicPr/>
          <p:nvPr/>
        </p:nvPicPr>
        <p:blipFill>
          <a:blip r:embed="rId1"/>
          <a:stretch/>
        </p:blipFill>
        <p:spPr>
          <a:xfrm>
            <a:off x="5963400" y="1606680"/>
            <a:ext cx="5412600" cy="3530160"/>
          </a:xfrm>
          <a:prstGeom prst="rect">
            <a:avLst/>
          </a:prstGeom>
          <a:ln w="0">
            <a:noFill/>
          </a:ln>
        </p:spPr>
      </p:pic>
    </p:spTree>
  </p:cSld>
  <mc:AlternateContent>
    <mc:Choice Requires="p14">
      <p:transition p14:dur="10"/>
    </mc:Choice>
    <mc:Fallback>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1141560" y="748080"/>
            <a:ext cx="4474080" cy="504252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Bounding box’ların içindeki nesnelere </a:t>
            </a:r>
            <a:r>
              <a:rPr b="1" lang="tr-TR" sz="2000" spc="-1" strike="noStrike">
                <a:solidFill>
                  <a:srgbClr val="ffffff"/>
                </a:solidFill>
                <a:latin typeface="Verdana"/>
              </a:rPr>
              <a:t>non-maximum</a:t>
            </a:r>
            <a:r>
              <a:rPr b="0" lang="tr-TR" sz="2000" spc="-1" strike="noStrike">
                <a:solidFill>
                  <a:srgbClr val="ffffff"/>
                </a:solidFill>
                <a:latin typeface="Verdana"/>
              </a:rPr>
              <a:t> </a:t>
            </a:r>
            <a:r>
              <a:rPr b="1" lang="tr-TR" sz="2000" spc="-1" strike="noStrike">
                <a:solidFill>
                  <a:srgbClr val="ffffff"/>
                </a:solidFill>
                <a:latin typeface="Verdana"/>
              </a:rPr>
              <a:t>suppression </a:t>
            </a:r>
            <a:r>
              <a:rPr b="0" lang="tr-TR" sz="2000" spc="-1" strike="noStrike">
                <a:solidFill>
                  <a:srgbClr val="ffffff"/>
                </a:solidFill>
                <a:latin typeface="Verdana"/>
              </a:rPr>
              <a:t>denen bir teknik uygulanır. Bu teknik güven skoru düşük olan nesneleri değerlendirmeden çıkarır ve aynı bölgede güven skoru daha yüksek bir </a:t>
            </a:r>
            <a:r>
              <a:rPr b="1" lang="tr-TR" sz="2000" spc="-1" strike="noStrike">
                <a:solidFill>
                  <a:srgbClr val="ffffff"/>
                </a:solidFill>
                <a:latin typeface="Verdana"/>
              </a:rPr>
              <a:t>bounding box</a:t>
            </a:r>
            <a:r>
              <a:rPr b="0" lang="tr-TR" sz="2000" spc="-1" strike="noStrike">
                <a:solidFill>
                  <a:srgbClr val="ffffff"/>
                </a:solidFill>
                <a:latin typeface="Verdana"/>
              </a:rPr>
              <a:t>‘ın varlığını kontrol eder.</a:t>
            </a:r>
            <a:endParaRPr b="0" lang="en-US" sz="2000" spc="-1" strike="noStrike">
              <a:solidFill>
                <a:srgbClr val="ffffff"/>
              </a:solidFill>
              <a:latin typeface="Tw Cen MT"/>
            </a:endParaRPr>
          </a:p>
          <a:p>
            <a:pPr>
              <a:lnSpc>
                <a:spcPct val="120000"/>
              </a:lnSpc>
              <a:spcBef>
                <a:spcPts val="1001"/>
              </a:spcBef>
              <a:tabLst>
                <a:tab algn="l" pos="0"/>
              </a:tabLst>
            </a:pPr>
            <a:endParaRPr b="0" lang="en-US" sz="2000" spc="-1" strike="noStrike">
              <a:solidFill>
                <a:srgbClr val="ffffff"/>
              </a:solidFill>
              <a:latin typeface="Tw Cen MT"/>
            </a:endParaRPr>
          </a:p>
        </p:txBody>
      </p:sp>
      <p:pic>
        <p:nvPicPr>
          <p:cNvPr id="230" name="Resim 3" descr=""/>
          <p:cNvPicPr/>
          <p:nvPr/>
        </p:nvPicPr>
        <p:blipFill>
          <a:blip r:embed="rId1"/>
          <a:stretch/>
        </p:blipFill>
        <p:spPr>
          <a:xfrm>
            <a:off x="5830560" y="1001880"/>
            <a:ext cx="5425560" cy="3634560"/>
          </a:xfrm>
          <a:prstGeom prst="rect">
            <a:avLst/>
          </a:prstGeom>
          <a:ln w="0">
            <a:noFill/>
          </a:ln>
        </p:spPr>
      </p:pic>
    </p:spTree>
  </p:cSld>
  <mc:AlternateContent>
    <mc:Choice Requires="p14">
      <p:transition p14:dur="10"/>
    </mc:Choice>
    <mc:Fallback>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1141560" y="757440"/>
            <a:ext cx="9905760" cy="5033520"/>
          </a:xfrm>
          <a:prstGeom prst="rect">
            <a:avLst/>
          </a:prstGeom>
          <a:noFill/>
          <a:ln w="0">
            <a:noFill/>
          </a:ln>
        </p:spPr>
        <p:txBody>
          <a:bodyPr>
            <a:normAutofit/>
          </a:bodyPr>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Her bir bölgede nesne olup olmadığı araştırılır. Eğer bir nesne bulunursa o nesnenin orta noktası, yüksekliği ve genişliği bulunur daha sonra bounding box çizilir. Bunun yapılabilmesi için bir takım alt işlemlerin yapılması gerekir. Her bir bölge için bir tahmin vektörü oluşturulur, bu vektörlerin içinde güven skoru yer alır. </a:t>
            </a:r>
            <a:endParaRPr b="0" lang="en-US" sz="20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Eğer güven skoru 0 ise orada nesne yok, 1 ise orada nesne var demektir. Aynı bölge içerisindeki aynı nesne için birden fazla bounding box çizdirilebilir. İşte bu sorundan kurtulmak için de, daha önceden sözünü ettiğimiz non-maximum suppression tekniği kullanılır. Bu teknik ile yapılan şey basitçe, en yüksek güven skoru olan bounding box’ın kalması diğerlerinin ise görüntüden atılmasıdır.</a:t>
            </a:r>
            <a:r>
              <a:rPr b="0" lang="tr-TR" sz="2400" spc="-1" strike="noStrike">
                <a:solidFill>
                  <a:srgbClr val="ffffff"/>
                </a:solidFill>
                <a:latin typeface="Tw Cen MT"/>
              </a:rPr>
              <a:t> </a:t>
            </a: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p:txBody>
      </p:sp>
    </p:spTree>
  </p:cSld>
  <mc:AlternateContent>
    <mc:Choice Requires="p14">
      <p:transition p14:dur="10"/>
    </mc:Choice>
    <mc:Fallback>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141560" y="757440"/>
            <a:ext cx="9905760" cy="5033520"/>
          </a:xfrm>
          <a:prstGeom prst="rect">
            <a:avLst/>
          </a:prstGeom>
          <a:noFill/>
          <a:ln w="0">
            <a:noFill/>
          </a:ln>
        </p:spPr>
        <p:txBody>
          <a:bodyPr>
            <a:noAutofit/>
          </a:bodyPr>
          <a:p>
            <a:pPr marL="228600" indent="-228240">
              <a:lnSpc>
                <a:spcPct val="120000"/>
              </a:lnSpc>
              <a:spcBef>
                <a:spcPts val="1001"/>
              </a:spcBef>
              <a:buClr>
                <a:srgbClr val="ffffff"/>
              </a:buClr>
              <a:buSzPct val="125000"/>
              <a:buFont typeface="Arial"/>
              <a:buChar char="•"/>
            </a:pPr>
            <a:r>
              <a:rPr b="0" lang="tr-TR" sz="2000" spc="-1" strike="noStrike">
                <a:solidFill>
                  <a:srgbClr val="ffffff"/>
                </a:solidFill>
                <a:latin typeface="Verdana"/>
              </a:rPr>
              <a:t>Tüm işlemlerden sonra aşağıdaki çıktıya erişilir:</a:t>
            </a:r>
            <a:endParaRPr b="0" lang="en-US" sz="2000" spc="-1" strike="noStrike">
              <a:solidFill>
                <a:srgbClr val="ffffff"/>
              </a:solidFill>
              <a:latin typeface="Tw Cen MT"/>
            </a:endParaRPr>
          </a:p>
          <a:p>
            <a:pPr>
              <a:lnSpc>
                <a:spcPct val="120000"/>
              </a:lnSpc>
              <a:spcBef>
                <a:spcPts val="1001"/>
              </a:spcBef>
            </a:pPr>
            <a:endParaRPr b="0" lang="en-US" sz="2000" spc="-1" strike="noStrike">
              <a:solidFill>
                <a:srgbClr val="ffffff"/>
              </a:solidFill>
              <a:latin typeface="Tw Cen MT"/>
            </a:endParaRPr>
          </a:p>
        </p:txBody>
      </p:sp>
      <p:pic>
        <p:nvPicPr>
          <p:cNvPr id="233" name="Resim 3" descr=""/>
          <p:cNvPicPr/>
          <p:nvPr/>
        </p:nvPicPr>
        <p:blipFill>
          <a:blip r:embed="rId1"/>
          <a:stretch/>
        </p:blipFill>
        <p:spPr>
          <a:xfrm>
            <a:off x="1551600" y="1389960"/>
            <a:ext cx="8746560" cy="5023080"/>
          </a:xfrm>
          <a:prstGeom prst="rect">
            <a:avLst/>
          </a:prstGeom>
          <a:ln w="0">
            <a:noFill/>
          </a:ln>
        </p:spPr>
      </p:pic>
    </p:spTree>
  </p:cSld>
  <mc:AlternateContent>
    <mc:Choice Requires="p14">
      <p:transition p14:dur="10"/>
    </mc:Choice>
    <mc:Fallback>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1141560" y="618480"/>
            <a:ext cx="9905760" cy="1478160"/>
          </a:xfrm>
          <a:prstGeom prst="rect">
            <a:avLst/>
          </a:prstGeom>
          <a:noFill/>
          <a:ln w="0">
            <a:noFill/>
          </a:ln>
        </p:spPr>
        <p:txBody>
          <a:bodyPr anchor="ctr">
            <a:noAutofit/>
          </a:bodyPr>
          <a:p>
            <a:endParaRPr b="0" lang="en-US" sz="1800" spc="-1" strike="noStrike">
              <a:solidFill>
                <a:srgbClr val="ffffff"/>
              </a:solidFill>
              <a:latin typeface="Tw Cen MT"/>
            </a:endParaRPr>
          </a:p>
        </p:txBody>
      </p:sp>
      <p:pic>
        <p:nvPicPr>
          <p:cNvPr id="235" name="İçerik Yer Tutucusu 3" descr=""/>
          <p:cNvPicPr/>
          <p:nvPr/>
        </p:nvPicPr>
        <p:blipFill>
          <a:blip r:embed="rId1"/>
          <a:stretch/>
        </p:blipFill>
        <p:spPr>
          <a:xfrm>
            <a:off x="1141560" y="775440"/>
            <a:ext cx="10029600" cy="5403240"/>
          </a:xfrm>
          <a:prstGeom prst="rect">
            <a:avLst/>
          </a:prstGeom>
          <a:ln w="0">
            <a:noFill/>
          </a:ln>
        </p:spPr>
      </p:pic>
    </p:spTree>
  </p:cSld>
  <mc:AlternateContent>
    <mc:Choice Requires="p14">
      <p:transition p14:dur="1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TM04033919[[fn=Devre]]</Template>
  <TotalTime>2311</TotalTime>
  <Application>LibreOffice/7.0.4.2$Windows_X86_64 LibreOffice_project/dcf040e67528d9187c66b2379df5ea4407429775</Application>
  <AppVersion>15.0000</AppVersion>
  <Words>404</Words>
  <Paragraphs>20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2022-12-10T09:12:24Z</dcterms:created>
  <dc:creator>Celalettin İsmail Arıca</dc:creator>
  <dc:description/>
  <dc:language>tr-TR</dc:language>
  <cp:lastModifiedBy/>
  <dcterms:modified xsi:type="dcterms:W3CDTF">2022-12-12T18:49:23Z</dcterms:modified>
  <cp:revision>22</cp:revision>
  <dc:subject/>
  <dc:title>PowerPoint Sunusu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Geniş ekran</vt:lpwstr>
  </property>
  <property fmtid="{D5CDD505-2E9C-101B-9397-08002B2CF9AE}" pid="3" name="Slides">
    <vt:i4>14</vt:i4>
  </property>
</Properties>
</file>